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5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545c6bfdb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545c6bfdb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545c6bfdb_7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545c6bfdb_7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545c6bfdb_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545c6bfdb_7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545c6bfdb_7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545c6bfdb_7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545c6bfdb_7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545c6bfdb_7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545c6bfdb_7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545c6bfdb_7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545c6bfdb_7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545c6bfdb_7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545c6bfdb_7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545c6bfdb_7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545c6bfdb_7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545c6bfdb_7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545c6bfdb_7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545c6bfdb_7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NAVM1zh-Iso41DSoK65X9Q8PKez5bu4iOnLtEjiYLeI/edit?usp=shari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2235889" y="971044"/>
            <a:ext cx="7720221" cy="32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8000" b="1" dirty="0" err="1">
                <a:solidFill>
                  <a:srgbClr val="0070C0"/>
                </a:solidFill>
                <a:highlight>
                  <a:srgbClr val="FFFFFF"/>
                </a:highlight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করোনার</a:t>
            </a:r>
            <a:r>
              <a:rPr lang="en-US" sz="8000" b="1" dirty="0">
                <a:solidFill>
                  <a:srgbClr val="0070C0"/>
                </a:solidFill>
                <a:highlight>
                  <a:srgbClr val="FFFFFF"/>
                </a:highlight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en-US" sz="8000" b="1" dirty="0" err="1">
                <a:solidFill>
                  <a:srgbClr val="0070C0"/>
                </a:solidFill>
                <a:highlight>
                  <a:srgbClr val="FFFFFF"/>
                </a:highlight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লড়াই</a:t>
            </a:r>
            <a:r>
              <a:rPr lang="en-US" sz="8000" b="1" dirty="0">
                <a:solidFill>
                  <a:srgbClr val="0070C0"/>
                </a:solidFill>
                <a:highlight>
                  <a:srgbClr val="FFFFFF"/>
                </a:highlight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Game</a:t>
            </a:r>
            <a:endParaRPr sz="8000" b="1" dirty="0">
              <a:solidFill>
                <a:srgbClr val="0070C0"/>
              </a:solidFill>
              <a:highlight>
                <a:srgbClr val="FFFFFF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7977" y="4866483"/>
            <a:ext cx="9336043" cy="137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413197" y="153016"/>
            <a:ext cx="10515600" cy="10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00B050"/>
                </a:solidFill>
              </a:rPr>
              <a:t>Production Details</a:t>
            </a:r>
            <a:endParaRPr dirty="0">
              <a:solidFill>
                <a:srgbClr val="00B050"/>
              </a:solidFill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138" y="1985800"/>
            <a:ext cx="10289374" cy="456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878138" y="1417708"/>
            <a:ext cx="103107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Calibri"/>
                <a:ea typeface="Calibri"/>
                <a:cs typeface="Calibri"/>
                <a:sym typeface="Calibri"/>
                <a:hlinkClick r:id="rId4"/>
              </a:rPr>
              <a:t>https://docs.google.com/spreadsheets/d/1NAVM1zh-Iso41DSoK65X9Q8PKez5bu4iOnLtEjiYLeI/edit?usp=sharing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691135" y="1570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rgbClr val="00B050"/>
                </a:solidFill>
              </a:rPr>
              <a:t>Genre</a:t>
            </a:r>
            <a:endParaRPr b="1" dirty="0">
              <a:solidFill>
                <a:srgbClr val="00B050"/>
              </a:solidFill>
            </a:endParaRPr>
          </a:p>
        </p:txBody>
      </p: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1219199" y="1392525"/>
            <a:ext cx="3182116" cy="439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>
                <a:latin typeface="Arial Rounded"/>
                <a:ea typeface="Arial Rounded"/>
                <a:cs typeface="Arial Rounded"/>
                <a:sym typeface="Arial Rounded"/>
              </a:rPr>
              <a:t>Education game</a:t>
            </a:r>
            <a:endParaRPr dirty="0"/>
          </a:p>
        </p:txBody>
      </p:sp>
      <p:pic>
        <p:nvPicPr>
          <p:cNvPr id="6" name="Google Shape;85;p13">
            <a:extLst>
              <a:ext uri="{FF2B5EF4-FFF2-40B4-BE49-F238E27FC236}">
                <a16:creationId xmlns:a16="http://schemas.microsoft.com/office/drawing/2014/main" id="{25D15960-94DB-4BA7-9042-F4397658CD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1315" y="6114910"/>
            <a:ext cx="3893793" cy="53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4">
            <a:extLst>
              <a:ext uri="{FF2B5EF4-FFF2-40B4-BE49-F238E27FC236}">
                <a16:creationId xmlns:a16="http://schemas.microsoft.com/office/drawing/2014/main" id="{24834DC7-F047-43D5-B178-C5F5B7CA11C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98" y="5908296"/>
            <a:ext cx="1090474" cy="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D48407-4740-4EAC-84E8-7F73A33A4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684" y="2284544"/>
            <a:ext cx="3928631" cy="31378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3E3149-3EB3-41EA-94E5-F3FD7B49B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3483" y="5835251"/>
            <a:ext cx="1412620" cy="9497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400318" y="11858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rgbClr val="00B050"/>
                </a:solidFill>
              </a:rPr>
              <a:t>Perspective</a:t>
            </a:r>
            <a:endParaRPr b="1" dirty="0">
              <a:solidFill>
                <a:srgbClr val="00B050"/>
              </a:solidFill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Front View</a:t>
            </a:r>
            <a:endParaRPr dirty="0"/>
          </a:p>
        </p:txBody>
      </p:sp>
      <p:pic>
        <p:nvPicPr>
          <p:cNvPr id="6" name="Google Shape;85;p13">
            <a:extLst>
              <a:ext uri="{FF2B5EF4-FFF2-40B4-BE49-F238E27FC236}">
                <a16:creationId xmlns:a16="http://schemas.microsoft.com/office/drawing/2014/main" id="{CB059CC0-538B-445D-BE72-73A9938F2F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6090" y="6208823"/>
            <a:ext cx="3893793" cy="53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2;p14">
            <a:extLst>
              <a:ext uri="{FF2B5EF4-FFF2-40B4-BE49-F238E27FC236}">
                <a16:creationId xmlns:a16="http://schemas.microsoft.com/office/drawing/2014/main" id="{7E9E7FC5-5550-4E6E-8FA7-C6EA3706C0E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51" y="6023071"/>
            <a:ext cx="1090474" cy="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5E948C-D887-4F01-B611-0F7002979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994" y="2431111"/>
            <a:ext cx="5919983" cy="31403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6CA9BE-2CDA-4959-B22D-FAA41E4DF9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3483" y="5835251"/>
            <a:ext cx="1412620" cy="9497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>
            <a:spLocks noGrp="1"/>
          </p:cNvSpPr>
          <p:nvPr>
            <p:ph type="title"/>
          </p:nvPr>
        </p:nvSpPr>
        <p:spPr>
          <a:xfrm>
            <a:off x="606380" y="17714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rgbClr val="00B050"/>
                </a:solidFill>
              </a:rPr>
              <a:t>Platform</a:t>
            </a:r>
            <a:endParaRPr b="1" dirty="0">
              <a:solidFill>
                <a:srgbClr val="00B050"/>
              </a:solidFill>
            </a:endParaRPr>
          </a:p>
        </p:txBody>
      </p:sp>
      <p:sp>
        <p:nvSpPr>
          <p:cNvPr id="175" name="Google Shape;175;p25"/>
          <p:cNvSpPr txBox="1">
            <a:spLocks noGrp="1"/>
          </p:cNvSpPr>
          <p:nvPr>
            <p:ph type="body" idx="1"/>
          </p:nvPr>
        </p:nvSpPr>
        <p:spPr>
          <a:xfrm>
            <a:off x="1070020" y="1309370"/>
            <a:ext cx="10515600" cy="1714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 dirty="0">
                <a:latin typeface="Arial Rounded"/>
                <a:ea typeface="Arial Rounded"/>
                <a:cs typeface="Arial Rounded"/>
                <a:sym typeface="Arial Rounded"/>
              </a:rPr>
              <a:t>Android and IOS</a:t>
            </a:r>
            <a:endParaRPr dirty="0"/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3337" y="2225277"/>
            <a:ext cx="2603218" cy="3054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9673" y="2166632"/>
            <a:ext cx="2962913" cy="2659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5081357"/>
            <a:ext cx="2712955" cy="86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80069" y="4510492"/>
            <a:ext cx="2889754" cy="2170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5;p13">
            <a:extLst>
              <a:ext uri="{FF2B5EF4-FFF2-40B4-BE49-F238E27FC236}">
                <a16:creationId xmlns:a16="http://schemas.microsoft.com/office/drawing/2014/main" id="{F9AFB69D-0D24-470F-88C9-3D2A4055C08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56090" y="6208823"/>
            <a:ext cx="3893793" cy="53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92;p14">
            <a:extLst>
              <a:ext uri="{FF2B5EF4-FFF2-40B4-BE49-F238E27FC236}">
                <a16:creationId xmlns:a16="http://schemas.microsoft.com/office/drawing/2014/main" id="{5BE4FEB0-F66C-4CDD-AC3C-01FE0C42F4F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313" y="6002209"/>
            <a:ext cx="1090474" cy="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55907-01B7-4316-9F99-44A5D02A23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33483" y="5835251"/>
            <a:ext cx="1412620" cy="9497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>
            <a:spLocks noGrp="1"/>
          </p:cNvSpPr>
          <p:nvPr>
            <p:ph type="title"/>
          </p:nvPr>
        </p:nvSpPr>
        <p:spPr>
          <a:xfrm>
            <a:off x="438955" y="11858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rgbClr val="00B050"/>
                </a:solidFill>
              </a:rPr>
              <a:t>Target Audience</a:t>
            </a:r>
            <a:endParaRPr b="1" dirty="0">
              <a:solidFill>
                <a:srgbClr val="00B050"/>
              </a:solidFill>
            </a:endParaRPr>
          </a:p>
        </p:txBody>
      </p:sp>
      <p:sp>
        <p:nvSpPr>
          <p:cNvPr id="186" name="Google Shape;186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600"/>
              <a:buChar char="•"/>
            </a:pPr>
            <a:r>
              <a:rPr lang="en-US" sz="3600" b="1">
                <a:solidFill>
                  <a:srgbClr val="7030A0"/>
                </a:solidFill>
              </a:rPr>
              <a:t>Primary Target : </a:t>
            </a:r>
            <a:endParaRPr sz="2000"/>
          </a:p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Homelander Generation (~ 10 years of age and younger; this group has also been referred to as the “New Silent,” and its name is still tentative)</a:t>
            </a:r>
            <a:endParaRPr sz="4400" b="1">
              <a:solidFill>
                <a:srgbClr val="7030A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3100"/>
              <a:t>              </a:t>
            </a:r>
            <a:endParaRPr sz="3100">
              <a:solidFill>
                <a:srgbClr val="50637E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30A0"/>
              </a:buClr>
              <a:buSzPts val="3600"/>
              <a:buChar char="•"/>
            </a:pPr>
            <a:r>
              <a:rPr lang="en-US" sz="3600" b="1">
                <a:solidFill>
                  <a:srgbClr val="7030A0"/>
                </a:solidFill>
              </a:rPr>
              <a:t>Secondary Target : </a:t>
            </a:r>
            <a:endParaRPr b="1"/>
          </a:p>
          <a:p>
            <a:pPr marL="2286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Millennial Generation (~10–30 years of age)</a:t>
            </a:r>
            <a:endParaRPr sz="360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CCD0A104-9700-4688-9AF3-6079E08B73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6090" y="6208823"/>
            <a:ext cx="3893793" cy="53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2;p14">
            <a:extLst>
              <a:ext uri="{FF2B5EF4-FFF2-40B4-BE49-F238E27FC236}">
                <a16:creationId xmlns:a16="http://schemas.microsoft.com/office/drawing/2014/main" id="{425B582D-7EF1-41C3-916A-23E0A24ED61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19" y="6072812"/>
            <a:ext cx="1090474" cy="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8E005F-9E0E-4AF3-8752-85A80CB91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6361" y="5733970"/>
            <a:ext cx="1412620" cy="9497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title"/>
          </p:nvPr>
        </p:nvSpPr>
        <p:spPr>
          <a:xfrm>
            <a:off x="243475" y="19549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rgbClr val="00B050"/>
                </a:solidFill>
              </a:rPr>
              <a:t> Look and Feel</a:t>
            </a:r>
            <a:endParaRPr b="1" dirty="0">
              <a:solidFill>
                <a:srgbClr val="00B05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lang="en-US" sz="2700" dirty="0"/>
            </a:br>
            <a:r>
              <a:rPr lang="en-US" sz="2700" dirty="0"/>
              <a:t>          </a:t>
            </a:r>
            <a:r>
              <a:rPr lang="en-US" sz="2700" dirty="0" err="1">
                <a:latin typeface="SutonnyMJ" pitchFamily="2" charset="0"/>
                <a:cs typeface="SutonnyMJ" pitchFamily="2" charset="0"/>
              </a:rPr>
              <a:t>কার্টুন</a:t>
            </a:r>
            <a:r>
              <a:rPr lang="en-US" sz="27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700" dirty="0" err="1">
                <a:latin typeface="SutonnyMJ" pitchFamily="2" charset="0"/>
                <a:cs typeface="SutonnyMJ" pitchFamily="2" charset="0"/>
              </a:rPr>
              <a:t>লুক</a:t>
            </a:r>
            <a:endParaRPr sz="2700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8" name="Google Shape;85;p13">
            <a:extLst>
              <a:ext uri="{FF2B5EF4-FFF2-40B4-BE49-F238E27FC236}">
                <a16:creationId xmlns:a16="http://schemas.microsoft.com/office/drawing/2014/main" id="{3E9451B2-53C3-436C-81A9-E68AAF3A1A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6090" y="6208823"/>
            <a:ext cx="3893793" cy="53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2;p14">
            <a:extLst>
              <a:ext uri="{FF2B5EF4-FFF2-40B4-BE49-F238E27FC236}">
                <a16:creationId xmlns:a16="http://schemas.microsoft.com/office/drawing/2014/main" id="{7B10B3C4-4B8A-4B3C-BCDD-8E6E2E5362F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98" y="5908296"/>
            <a:ext cx="1090474" cy="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0D9429-9B85-4FCC-8177-E0D138093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868" y="2097059"/>
            <a:ext cx="5172761" cy="2743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AB503-A843-4879-AFD5-0715B93BB1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565" y="2113630"/>
            <a:ext cx="5172761" cy="2743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DD8782-DE5F-407B-843B-681F315F89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3482" y="5733970"/>
            <a:ext cx="1412620" cy="9497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451834" y="1148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rgbClr val="00B050"/>
                </a:solidFill>
              </a:rPr>
              <a:t>Game Features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203" name="Google Shape;203;p28"/>
          <p:cNvSpPr txBox="1">
            <a:spLocks noGrp="1"/>
          </p:cNvSpPr>
          <p:nvPr>
            <p:ph type="body" idx="1"/>
          </p:nvPr>
        </p:nvSpPr>
        <p:spPr>
          <a:xfrm>
            <a:off x="654675" y="1205807"/>
            <a:ext cx="10658243" cy="44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1. </a:t>
            </a:r>
            <a:r>
              <a:rPr lang="en-US" sz="2400" dirty="0" err="1"/>
              <a:t>করোনা</a:t>
            </a:r>
            <a:r>
              <a:rPr lang="en-US" sz="2400" dirty="0"/>
              <a:t> </a:t>
            </a:r>
            <a:r>
              <a:rPr lang="en-US" sz="2400" dirty="0" err="1"/>
              <a:t>ভাইরাসের</a:t>
            </a:r>
            <a:r>
              <a:rPr lang="en-US" sz="2400" dirty="0"/>
              <a:t> </a:t>
            </a:r>
            <a:r>
              <a:rPr lang="en-US" sz="2400" dirty="0" err="1"/>
              <a:t>ঝুঁকি</a:t>
            </a:r>
            <a:r>
              <a:rPr lang="en-US" sz="2400" dirty="0"/>
              <a:t> </a:t>
            </a:r>
            <a:r>
              <a:rPr lang="en-US" sz="2400" dirty="0" err="1"/>
              <a:t>এড়াতে</a:t>
            </a:r>
            <a:r>
              <a:rPr lang="en-US" sz="2400" dirty="0"/>
              <a:t> World Health Organization </a:t>
            </a:r>
            <a:r>
              <a:rPr lang="en-US" sz="2400" dirty="0" err="1"/>
              <a:t>এর</a:t>
            </a:r>
            <a:r>
              <a:rPr lang="en-US" sz="2400" dirty="0"/>
              <a:t> </a:t>
            </a:r>
            <a:r>
              <a:rPr lang="en-US" sz="2400" dirty="0" err="1"/>
              <a:t>দেওয়া</a:t>
            </a:r>
            <a:r>
              <a:rPr lang="en-US" sz="2400" dirty="0"/>
              <a:t> </a:t>
            </a:r>
            <a:r>
              <a:rPr lang="en-US" sz="2400" dirty="0" err="1"/>
              <a:t>নির্দেশনা</a:t>
            </a:r>
            <a:r>
              <a:rPr lang="en-US" sz="2400" dirty="0"/>
              <a:t> </a:t>
            </a:r>
            <a:r>
              <a:rPr lang="en-US" sz="2400" dirty="0" err="1"/>
              <a:t>গুলোই</a:t>
            </a:r>
            <a:r>
              <a:rPr lang="en-US" sz="2400" dirty="0"/>
              <a:t> </a:t>
            </a:r>
            <a:r>
              <a:rPr lang="en-US" sz="2400" dirty="0" err="1"/>
              <a:t>গেমটিতে</a:t>
            </a:r>
            <a:r>
              <a:rPr lang="en-US" sz="2400" dirty="0"/>
              <a:t> </a:t>
            </a:r>
            <a:r>
              <a:rPr lang="en-US" sz="2400" dirty="0" err="1"/>
              <a:t>উল্লেখ</a:t>
            </a:r>
            <a:r>
              <a:rPr lang="en-US" sz="2400" dirty="0"/>
              <a:t> </a:t>
            </a:r>
            <a:r>
              <a:rPr lang="en-US" sz="2400" dirty="0" err="1"/>
              <a:t>করা</a:t>
            </a:r>
            <a:r>
              <a:rPr lang="en-US" sz="2400" dirty="0"/>
              <a:t> </a:t>
            </a:r>
            <a:r>
              <a:rPr lang="en-US" sz="2400" dirty="0" err="1"/>
              <a:t>হয়েছে</a:t>
            </a:r>
            <a:r>
              <a:rPr lang="en-US" sz="2400" dirty="0"/>
              <a:t>।</a:t>
            </a:r>
            <a:endParaRPr sz="2400" dirty="0"/>
          </a:p>
          <a:p>
            <a:pPr marL="228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2.খেলার </a:t>
            </a:r>
            <a:r>
              <a:rPr lang="en-US" sz="2400" dirty="0" err="1"/>
              <a:t>মাধ্যমে</a:t>
            </a:r>
            <a:r>
              <a:rPr lang="en-US" sz="2400" dirty="0"/>
              <a:t> </a:t>
            </a:r>
            <a:r>
              <a:rPr lang="en-US" sz="2400" dirty="0" err="1"/>
              <a:t>করোনা</a:t>
            </a:r>
            <a:r>
              <a:rPr lang="en-US" sz="2400" dirty="0"/>
              <a:t> </a:t>
            </a:r>
            <a:r>
              <a:rPr lang="en-US" sz="2400" dirty="0" err="1"/>
              <a:t>ভাইরাসের</a:t>
            </a:r>
            <a:r>
              <a:rPr lang="en-US" sz="2400" dirty="0"/>
              <a:t> </a:t>
            </a:r>
            <a:r>
              <a:rPr lang="en-US" sz="2400" dirty="0" err="1"/>
              <a:t>লক্ষণ,প্রতিরোধ</a:t>
            </a:r>
            <a:r>
              <a:rPr lang="en-US" sz="2400" dirty="0"/>
              <a:t> </a:t>
            </a:r>
            <a:r>
              <a:rPr lang="en-US" sz="2400" dirty="0" err="1"/>
              <a:t>এবং</a:t>
            </a:r>
            <a:r>
              <a:rPr lang="en-US" sz="2400" dirty="0"/>
              <a:t> </a:t>
            </a:r>
            <a:r>
              <a:rPr lang="en-US" sz="2400" dirty="0" err="1"/>
              <a:t>প্রতিকার</a:t>
            </a:r>
            <a:r>
              <a:rPr lang="en-US" sz="2400" dirty="0"/>
              <a:t> </a:t>
            </a:r>
            <a:r>
              <a:rPr lang="en-US" sz="2400" dirty="0" err="1"/>
              <a:t>সম্পর্কে</a:t>
            </a:r>
            <a:r>
              <a:rPr lang="en-US" sz="2400" dirty="0"/>
              <a:t> </a:t>
            </a:r>
            <a:r>
              <a:rPr lang="en-US" sz="2400" dirty="0" err="1"/>
              <a:t>সবাইকে</a:t>
            </a:r>
            <a:r>
              <a:rPr lang="en-US" sz="2400" dirty="0"/>
              <a:t> </a:t>
            </a:r>
            <a:r>
              <a:rPr lang="en-US" sz="2400" dirty="0" err="1"/>
              <a:t>জানানোই</a:t>
            </a:r>
            <a:r>
              <a:rPr lang="en-US" sz="2400" dirty="0"/>
              <a:t> </a:t>
            </a:r>
            <a:r>
              <a:rPr lang="en-US" sz="2400" dirty="0" err="1"/>
              <a:t>গেমটির</a:t>
            </a:r>
            <a:r>
              <a:rPr lang="en-US" sz="2400" dirty="0"/>
              <a:t> </a:t>
            </a:r>
            <a:r>
              <a:rPr lang="en-US" sz="2400" dirty="0" err="1"/>
              <a:t>লক্ষ্য</a:t>
            </a:r>
            <a:r>
              <a:rPr lang="en-US" sz="2400" dirty="0"/>
              <a:t>।</a:t>
            </a:r>
            <a:endParaRPr sz="2400" dirty="0"/>
          </a:p>
          <a:p>
            <a:pPr marL="2286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3.নিজের </a:t>
            </a:r>
            <a:r>
              <a:rPr lang="en-US" sz="2400" dirty="0" err="1"/>
              <a:t>এবং</a:t>
            </a:r>
            <a:r>
              <a:rPr lang="en-US" sz="2400" dirty="0"/>
              <a:t> </a:t>
            </a:r>
            <a:r>
              <a:rPr lang="en-US" sz="2400" dirty="0" err="1"/>
              <a:t>বাসস্থানের</a:t>
            </a:r>
            <a:r>
              <a:rPr lang="en-US" sz="2400" dirty="0"/>
              <a:t> </a:t>
            </a:r>
            <a:r>
              <a:rPr lang="en-US" sz="2400" dirty="0" err="1"/>
              <a:t>পরিস্কার-পরিচ্ছন্নতা</a:t>
            </a:r>
            <a:r>
              <a:rPr lang="en-US" sz="2400" dirty="0"/>
              <a:t> </a:t>
            </a:r>
            <a:r>
              <a:rPr lang="en-US" sz="2400" dirty="0" err="1"/>
              <a:t>সম্পর্কে</a:t>
            </a:r>
            <a:r>
              <a:rPr lang="en-US" sz="2400" dirty="0"/>
              <a:t> </a:t>
            </a:r>
            <a:r>
              <a:rPr lang="en-US" sz="2400" dirty="0" err="1"/>
              <a:t>সুস্পষ্ট</a:t>
            </a:r>
            <a:r>
              <a:rPr lang="en-US" sz="2400" dirty="0"/>
              <a:t> </a:t>
            </a:r>
            <a:r>
              <a:rPr lang="en-US" sz="2400" dirty="0" err="1"/>
              <a:t>ধারণা</a:t>
            </a:r>
            <a:r>
              <a:rPr lang="en-US" sz="2400" dirty="0"/>
              <a:t> </a:t>
            </a:r>
            <a:r>
              <a:rPr lang="en-US" sz="2400" dirty="0" err="1"/>
              <a:t>পাবে</a:t>
            </a:r>
            <a:r>
              <a:rPr lang="en-US" sz="2400" dirty="0"/>
              <a:t>।</a:t>
            </a:r>
            <a:endParaRPr sz="2400" dirty="0"/>
          </a:p>
          <a:p>
            <a:pPr marL="2286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/>
              <a:t>4.পরিবারের </a:t>
            </a:r>
            <a:r>
              <a:rPr lang="en-US" sz="2400" dirty="0" err="1"/>
              <a:t>কেউ</a:t>
            </a:r>
            <a:r>
              <a:rPr lang="en-US" sz="2400" dirty="0"/>
              <a:t> </a:t>
            </a:r>
            <a:r>
              <a:rPr lang="en-US" sz="2400" dirty="0" err="1"/>
              <a:t>করোনা</a:t>
            </a:r>
            <a:r>
              <a:rPr lang="en-US" sz="2400" dirty="0"/>
              <a:t> </a:t>
            </a:r>
            <a:r>
              <a:rPr lang="en-US" sz="2400" dirty="0" err="1"/>
              <a:t>আক্রান্ত</a:t>
            </a:r>
            <a:r>
              <a:rPr lang="en-US" sz="2400" dirty="0"/>
              <a:t> </a:t>
            </a:r>
            <a:r>
              <a:rPr lang="en-US" sz="2400" dirty="0" err="1"/>
              <a:t>হলে</a:t>
            </a:r>
            <a:r>
              <a:rPr lang="en-US" sz="2400" dirty="0"/>
              <a:t> </a:t>
            </a:r>
            <a:r>
              <a:rPr lang="en-US" sz="2400" dirty="0" err="1"/>
              <a:t>রোগীর</a:t>
            </a:r>
            <a:r>
              <a:rPr lang="en-US" sz="2400" dirty="0"/>
              <a:t> </a:t>
            </a:r>
            <a:r>
              <a:rPr lang="en-US" sz="2400" dirty="0" err="1"/>
              <a:t>সেবায়</a:t>
            </a:r>
            <a:r>
              <a:rPr lang="en-US" sz="2400" dirty="0"/>
              <a:t> </a:t>
            </a:r>
            <a:r>
              <a:rPr lang="en-US" sz="2400" dirty="0" err="1"/>
              <a:t>কি</a:t>
            </a:r>
            <a:r>
              <a:rPr lang="en-US" sz="2400" dirty="0"/>
              <a:t> </a:t>
            </a:r>
            <a:r>
              <a:rPr lang="en-US" sz="2400" dirty="0" err="1"/>
              <a:t>কি</a:t>
            </a:r>
            <a:r>
              <a:rPr lang="en-US" sz="2400" dirty="0"/>
              <a:t> </a:t>
            </a:r>
            <a:r>
              <a:rPr lang="en-US" sz="2400" dirty="0" err="1"/>
              <a:t>করণীয়</a:t>
            </a:r>
            <a:r>
              <a:rPr lang="en-US" sz="2400" dirty="0"/>
              <a:t> </a:t>
            </a:r>
            <a:r>
              <a:rPr lang="en-US" sz="2400" dirty="0" err="1"/>
              <a:t>সে</a:t>
            </a:r>
            <a:r>
              <a:rPr lang="en-US" sz="2400" dirty="0"/>
              <a:t> </a:t>
            </a:r>
            <a:r>
              <a:rPr lang="en-US" sz="2400" dirty="0" err="1"/>
              <a:t>সম্পর্কে</a:t>
            </a:r>
            <a:r>
              <a:rPr lang="en-US" sz="2400" dirty="0"/>
              <a:t> </a:t>
            </a:r>
            <a:r>
              <a:rPr lang="en-US" sz="2400" dirty="0" err="1"/>
              <a:t>জানতে</a:t>
            </a:r>
            <a:r>
              <a:rPr lang="en-US" sz="2400" dirty="0"/>
              <a:t> </a:t>
            </a:r>
            <a:r>
              <a:rPr lang="en-US" sz="2400" dirty="0" err="1"/>
              <a:t>পারবে</a:t>
            </a:r>
            <a:r>
              <a:rPr lang="en-US" sz="2400" dirty="0"/>
              <a:t> </a:t>
            </a:r>
            <a:r>
              <a:rPr lang="en-US" sz="2400" dirty="0" err="1"/>
              <a:t>এবং</a:t>
            </a:r>
            <a:r>
              <a:rPr lang="en-US" sz="2400" dirty="0"/>
              <a:t> </a:t>
            </a:r>
            <a:r>
              <a:rPr lang="en-US" sz="2400" dirty="0" err="1"/>
              <a:t>অন্যদেরও</a:t>
            </a:r>
            <a:r>
              <a:rPr lang="en-US" sz="2400" dirty="0"/>
              <a:t> </a:t>
            </a:r>
            <a:r>
              <a:rPr lang="en-US" sz="2400" dirty="0" err="1"/>
              <a:t>জানাতে</a:t>
            </a:r>
            <a:r>
              <a:rPr lang="en-US" sz="2400" dirty="0"/>
              <a:t> </a:t>
            </a:r>
            <a:r>
              <a:rPr lang="en-US" sz="2400" dirty="0" err="1"/>
              <a:t>পারবে</a:t>
            </a:r>
            <a:r>
              <a:rPr lang="en-US" sz="2400" dirty="0"/>
              <a:t>।</a:t>
            </a:r>
            <a:endParaRPr sz="2400" dirty="0"/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D1F4C365-45EF-4B73-BB9D-DBBE88D5CD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6090" y="6208823"/>
            <a:ext cx="3893793" cy="53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2;p14">
            <a:extLst>
              <a:ext uri="{FF2B5EF4-FFF2-40B4-BE49-F238E27FC236}">
                <a16:creationId xmlns:a16="http://schemas.microsoft.com/office/drawing/2014/main" id="{24F6FF28-D6CB-4603-885A-CF21C1D600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19" y="6005945"/>
            <a:ext cx="1090474" cy="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BDD9A-3768-4E46-85D7-2A445264A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483" y="5835251"/>
            <a:ext cx="1412620" cy="9497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>
            <a:spLocks noGrp="1"/>
          </p:cNvSpPr>
          <p:nvPr>
            <p:ph type="title"/>
          </p:nvPr>
        </p:nvSpPr>
        <p:spPr>
          <a:xfrm>
            <a:off x="503350" y="21250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rgbClr val="00B050"/>
                </a:solidFill>
              </a:rPr>
              <a:t>Gameplay</a:t>
            </a:r>
            <a:endParaRPr b="1" dirty="0">
              <a:solidFill>
                <a:srgbClr val="00B050"/>
              </a:solidFill>
            </a:endParaRPr>
          </a:p>
        </p:txBody>
      </p:sp>
      <p:sp>
        <p:nvSpPr>
          <p:cNvPr id="210" name="Google Shape;210;p29"/>
          <p:cNvSpPr txBox="1">
            <a:spLocks noGrp="1"/>
          </p:cNvSpPr>
          <p:nvPr>
            <p:ph type="body" idx="1"/>
          </p:nvPr>
        </p:nvSpPr>
        <p:spPr>
          <a:xfrm>
            <a:off x="838200" y="1376020"/>
            <a:ext cx="10515600" cy="408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09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 dirty="0" err="1"/>
              <a:t>গেমটির</a:t>
            </a:r>
            <a:r>
              <a:rPr lang="en-US" sz="2500" dirty="0"/>
              <a:t> </a:t>
            </a:r>
            <a:r>
              <a:rPr lang="en-US" sz="2500" dirty="0" err="1"/>
              <a:t>শুরুতে</a:t>
            </a:r>
            <a:r>
              <a:rPr lang="en-US" sz="2500" dirty="0"/>
              <a:t> </a:t>
            </a:r>
            <a:r>
              <a:rPr lang="en-US" sz="2500" dirty="0" err="1"/>
              <a:t>একটি</a:t>
            </a:r>
            <a:r>
              <a:rPr lang="en-US" sz="2500" dirty="0"/>
              <a:t> Animation </a:t>
            </a:r>
            <a:r>
              <a:rPr lang="en-US" sz="2500" dirty="0" err="1"/>
              <a:t>এর</a:t>
            </a:r>
            <a:r>
              <a:rPr lang="en-US" sz="2500" dirty="0"/>
              <a:t> </a:t>
            </a:r>
            <a:r>
              <a:rPr lang="en-US" sz="2500" dirty="0" err="1"/>
              <a:t>মাধ্যমে</a:t>
            </a:r>
            <a:r>
              <a:rPr lang="en-US" sz="2500" dirty="0"/>
              <a:t> </a:t>
            </a:r>
            <a:r>
              <a:rPr lang="en-US" sz="2500" dirty="0" err="1"/>
              <a:t>দেখানো</a:t>
            </a:r>
            <a:r>
              <a:rPr lang="en-US" sz="2500" dirty="0"/>
              <a:t> </a:t>
            </a:r>
            <a:r>
              <a:rPr lang="en-US" sz="2500" dirty="0" err="1"/>
              <a:t>হবে</a:t>
            </a:r>
            <a:r>
              <a:rPr lang="en-US" sz="2500" dirty="0"/>
              <a:t> </a:t>
            </a:r>
            <a:r>
              <a:rPr lang="en-US" sz="2500" dirty="0" err="1"/>
              <a:t>যে</a:t>
            </a:r>
            <a:r>
              <a:rPr lang="en-US" sz="2500" dirty="0"/>
              <a:t> </a:t>
            </a:r>
            <a:r>
              <a:rPr lang="en-US" sz="2500" dirty="0" err="1"/>
              <a:t>প্লেয়ার</a:t>
            </a:r>
            <a:r>
              <a:rPr lang="en-US" sz="2500" dirty="0"/>
              <a:t> </a:t>
            </a:r>
            <a:r>
              <a:rPr lang="en-US" sz="2500" dirty="0" err="1"/>
              <a:t>তার</a:t>
            </a:r>
            <a:r>
              <a:rPr lang="en-US" sz="2500" dirty="0"/>
              <a:t> </a:t>
            </a:r>
            <a:r>
              <a:rPr lang="en-US" sz="2500" dirty="0" err="1"/>
              <a:t>পরিবার</a:t>
            </a:r>
            <a:r>
              <a:rPr lang="en-US" sz="2500" dirty="0"/>
              <a:t> (</a:t>
            </a:r>
            <a:r>
              <a:rPr lang="en-US" sz="2500" dirty="0" err="1"/>
              <a:t>বাবা</a:t>
            </a:r>
            <a:r>
              <a:rPr lang="en-US" sz="2500" dirty="0"/>
              <a:t>, </a:t>
            </a:r>
            <a:r>
              <a:rPr lang="en-US" sz="2500" dirty="0" err="1"/>
              <a:t>মা</a:t>
            </a:r>
            <a:r>
              <a:rPr lang="en-US" sz="2500" dirty="0"/>
              <a:t> </a:t>
            </a:r>
            <a:r>
              <a:rPr lang="en-US" sz="2500" dirty="0" err="1"/>
              <a:t>এবং</a:t>
            </a:r>
            <a:r>
              <a:rPr lang="en-US" sz="2500" dirty="0"/>
              <a:t> </a:t>
            </a:r>
            <a:r>
              <a:rPr lang="en-US" sz="2500" dirty="0" err="1"/>
              <a:t>তার</a:t>
            </a:r>
            <a:r>
              <a:rPr lang="en-US" sz="2500" dirty="0"/>
              <a:t> </a:t>
            </a:r>
            <a:r>
              <a:rPr lang="en-US" sz="2500" dirty="0" err="1"/>
              <a:t>ছোট</a:t>
            </a:r>
            <a:r>
              <a:rPr lang="en-US" sz="2500" dirty="0"/>
              <a:t> </a:t>
            </a:r>
            <a:r>
              <a:rPr lang="en-US" sz="2500" dirty="0" err="1"/>
              <a:t>বোন</a:t>
            </a:r>
            <a:r>
              <a:rPr lang="en-US" sz="2500" dirty="0"/>
              <a:t> ) </a:t>
            </a:r>
            <a:r>
              <a:rPr lang="en-US" sz="2500" dirty="0" err="1"/>
              <a:t>এর</a:t>
            </a:r>
            <a:r>
              <a:rPr lang="en-US" sz="2500" dirty="0"/>
              <a:t> </a:t>
            </a:r>
            <a:r>
              <a:rPr lang="en-US" sz="2500" dirty="0" err="1"/>
              <a:t>সাথে</a:t>
            </a:r>
            <a:r>
              <a:rPr lang="en-US" sz="2500" dirty="0"/>
              <a:t> </a:t>
            </a:r>
            <a:r>
              <a:rPr lang="en-US" sz="2500" dirty="0" err="1"/>
              <a:t>বসে</a:t>
            </a:r>
            <a:r>
              <a:rPr lang="en-US" sz="2500" dirty="0"/>
              <a:t> </a:t>
            </a:r>
            <a:r>
              <a:rPr lang="en-US" sz="2500" dirty="0" err="1"/>
              <a:t>টিভিতে</a:t>
            </a:r>
            <a:r>
              <a:rPr lang="en-US" sz="2500" dirty="0"/>
              <a:t> </a:t>
            </a:r>
            <a:r>
              <a:rPr lang="en-US" sz="2500" dirty="0" err="1"/>
              <a:t>খবর</a:t>
            </a:r>
            <a:r>
              <a:rPr lang="en-US" sz="2500" dirty="0"/>
              <a:t> </a:t>
            </a:r>
            <a:r>
              <a:rPr lang="en-US" sz="2500" dirty="0" err="1"/>
              <a:t>দেখছে</a:t>
            </a:r>
            <a:r>
              <a:rPr lang="en-US" sz="2500" dirty="0"/>
              <a:t>। </a:t>
            </a:r>
            <a:r>
              <a:rPr lang="en-US" sz="2500" dirty="0" err="1"/>
              <a:t>খবরটিতে</a:t>
            </a:r>
            <a:r>
              <a:rPr lang="en-US" sz="2500" dirty="0"/>
              <a:t> </a:t>
            </a:r>
            <a:r>
              <a:rPr lang="en-US" sz="2500" dirty="0" err="1"/>
              <a:t>একটি</a:t>
            </a:r>
            <a:r>
              <a:rPr lang="en-US" sz="2500" dirty="0"/>
              <a:t> </a:t>
            </a:r>
            <a:r>
              <a:rPr lang="en-US" sz="2500" dirty="0" err="1"/>
              <a:t>নতুন</a:t>
            </a:r>
            <a:r>
              <a:rPr lang="en-US" sz="2500" dirty="0"/>
              <a:t> </a:t>
            </a:r>
            <a:r>
              <a:rPr lang="en-US" sz="2500" dirty="0" err="1"/>
              <a:t>ভাইরাস</a:t>
            </a:r>
            <a:r>
              <a:rPr lang="en-US" sz="2500" dirty="0"/>
              <a:t> ‘’</a:t>
            </a:r>
            <a:r>
              <a:rPr lang="en-US" sz="2500" dirty="0" err="1"/>
              <a:t>করোনা</a:t>
            </a:r>
            <a:r>
              <a:rPr lang="en-US" sz="2500" dirty="0"/>
              <a:t>’’  </a:t>
            </a:r>
            <a:r>
              <a:rPr lang="en-US" sz="2500" dirty="0" err="1"/>
              <a:t>সম্পর্কে</a:t>
            </a:r>
            <a:r>
              <a:rPr lang="en-US" sz="2500" dirty="0"/>
              <a:t> </a:t>
            </a:r>
            <a:r>
              <a:rPr lang="en-US" sz="2500" dirty="0" err="1"/>
              <a:t>আলোচনা</a:t>
            </a:r>
            <a:r>
              <a:rPr lang="en-US" sz="2500" dirty="0"/>
              <a:t> </a:t>
            </a:r>
            <a:r>
              <a:rPr lang="en-US" sz="2500" dirty="0" err="1"/>
              <a:t>করা</a:t>
            </a:r>
            <a:r>
              <a:rPr lang="en-US" sz="2500" dirty="0"/>
              <a:t> </a:t>
            </a:r>
            <a:r>
              <a:rPr lang="en-US" sz="2500" dirty="0" err="1"/>
              <a:t>হচ্ছে</a:t>
            </a:r>
            <a:r>
              <a:rPr lang="en-US" sz="2500" dirty="0"/>
              <a:t> । </a:t>
            </a:r>
            <a:r>
              <a:rPr lang="en-US" sz="2500" dirty="0" err="1"/>
              <a:t>তাতে</a:t>
            </a:r>
            <a:r>
              <a:rPr lang="en-US" sz="2500" dirty="0"/>
              <a:t> </a:t>
            </a:r>
            <a:r>
              <a:rPr lang="en-US" sz="2500" dirty="0" err="1"/>
              <a:t>বলা</a:t>
            </a:r>
            <a:r>
              <a:rPr lang="en-US" sz="2500" dirty="0"/>
              <a:t> </a:t>
            </a:r>
            <a:r>
              <a:rPr lang="en-US" sz="2500" dirty="0" err="1"/>
              <a:t>হচ্ছে</a:t>
            </a:r>
            <a:r>
              <a:rPr lang="en-US" sz="2500" dirty="0"/>
              <a:t> </a:t>
            </a:r>
            <a:r>
              <a:rPr lang="en-US" sz="2500" dirty="0" err="1"/>
              <a:t>ভাইরাসটি</a:t>
            </a:r>
            <a:r>
              <a:rPr lang="en-US" sz="2500" dirty="0"/>
              <a:t> </a:t>
            </a:r>
            <a:r>
              <a:rPr lang="en-US" sz="2500" dirty="0" err="1"/>
              <a:t>থেকে</a:t>
            </a:r>
            <a:r>
              <a:rPr lang="en-US" sz="2500" dirty="0"/>
              <a:t> </a:t>
            </a:r>
            <a:r>
              <a:rPr lang="en-US" sz="2500" dirty="0" err="1"/>
              <a:t>কীভাবে</a:t>
            </a:r>
            <a:r>
              <a:rPr lang="en-US" sz="2500" dirty="0"/>
              <a:t> </a:t>
            </a:r>
            <a:r>
              <a:rPr lang="en-US" sz="2500" dirty="0" err="1"/>
              <a:t>সচেতন</a:t>
            </a:r>
            <a:r>
              <a:rPr lang="en-US" sz="2500" dirty="0"/>
              <a:t> </a:t>
            </a:r>
            <a:r>
              <a:rPr lang="en-US" sz="2500" dirty="0" err="1"/>
              <a:t>থাকতে</a:t>
            </a:r>
            <a:r>
              <a:rPr lang="en-US" sz="2500" dirty="0"/>
              <a:t> </a:t>
            </a:r>
            <a:r>
              <a:rPr lang="en-US" sz="2500" dirty="0" err="1"/>
              <a:t>হবে</a:t>
            </a:r>
            <a:r>
              <a:rPr lang="en-US" sz="2500" dirty="0"/>
              <a:t>। Animation </a:t>
            </a:r>
            <a:r>
              <a:rPr lang="en-US" sz="2500" dirty="0" err="1"/>
              <a:t>টি</a:t>
            </a:r>
            <a:r>
              <a:rPr lang="en-US" sz="2500" dirty="0"/>
              <a:t> </a:t>
            </a:r>
            <a:r>
              <a:rPr lang="en-US" sz="2500" dirty="0" err="1"/>
              <a:t>শেষ</a:t>
            </a:r>
            <a:r>
              <a:rPr lang="en-US" sz="2500" dirty="0"/>
              <a:t> </a:t>
            </a:r>
            <a:r>
              <a:rPr lang="en-US" sz="2500" dirty="0" err="1"/>
              <a:t>হবার</a:t>
            </a:r>
            <a:r>
              <a:rPr lang="en-US" sz="2500" dirty="0"/>
              <a:t> </a:t>
            </a:r>
            <a:r>
              <a:rPr lang="en-US" sz="2500" dirty="0" err="1"/>
              <a:t>পর</a:t>
            </a:r>
            <a:r>
              <a:rPr lang="en-US" sz="2500" dirty="0"/>
              <a:t> </a:t>
            </a:r>
            <a:r>
              <a:rPr lang="en-US" sz="2500" dirty="0" err="1"/>
              <a:t>থেকে</a:t>
            </a:r>
            <a:r>
              <a:rPr lang="en-US" sz="2500" dirty="0"/>
              <a:t> </a:t>
            </a:r>
            <a:r>
              <a:rPr lang="en-US" sz="2500" dirty="0" err="1"/>
              <a:t>প্লেয়ারকে</a:t>
            </a:r>
            <a:r>
              <a:rPr lang="en-US" sz="2500" dirty="0"/>
              <a:t> </a:t>
            </a:r>
            <a:r>
              <a:rPr lang="en-US" dirty="0" err="1"/>
              <a:t>গেমটি</a:t>
            </a:r>
            <a:r>
              <a:rPr lang="en-US" sz="2500" dirty="0"/>
              <a:t> </a:t>
            </a:r>
            <a:r>
              <a:rPr lang="en-US" sz="2500" dirty="0" err="1"/>
              <a:t>খেলতে</a:t>
            </a:r>
            <a:r>
              <a:rPr lang="en-US" sz="2500" dirty="0"/>
              <a:t> </a:t>
            </a:r>
            <a:r>
              <a:rPr lang="en-US" sz="2500" dirty="0" err="1"/>
              <a:t>হবে</a:t>
            </a:r>
            <a:r>
              <a:rPr lang="en-US" sz="2500" dirty="0"/>
              <a:t>। </a:t>
            </a:r>
            <a:r>
              <a:rPr lang="en-US" sz="2500" dirty="0" err="1"/>
              <a:t>গেমটি</a:t>
            </a:r>
            <a:r>
              <a:rPr lang="en-US" sz="2500" dirty="0"/>
              <a:t> ২ </a:t>
            </a:r>
            <a:r>
              <a:rPr lang="en-US" sz="2500" dirty="0" err="1"/>
              <a:t>ভাগে</a:t>
            </a:r>
            <a:r>
              <a:rPr lang="en-US" sz="2500" dirty="0"/>
              <a:t> </a:t>
            </a:r>
            <a:r>
              <a:rPr lang="en-US" sz="2500" dirty="0" err="1"/>
              <a:t>বিভক্ত</a:t>
            </a:r>
            <a:r>
              <a:rPr lang="en-US" sz="2500" dirty="0"/>
              <a:t> </a:t>
            </a:r>
            <a:r>
              <a:rPr lang="en-US" sz="2500" dirty="0" err="1"/>
              <a:t>থাকবে</a:t>
            </a:r>
            <a:r>
              <a:rPr lang="en-US" sz="2500" dirty="0"/>
              <a:t>। </a:t>
            </a:r>
            <a:r>
              <a:rPr lang="en-US" sz="2500" dirty="0" err="1"/>
              <a:t>প্রথম</a:t>
            </a:r>
            <a:r>
              <a:rPr lang="en-US" sz="2500" dirty="0"/>
              <a:t> </a:t>
            </a:r>
            <a:r>
              <a:rPr lang="en-US" sz="2500" dirty="0" err="1"/>
              <a:t>ধাপে</a:t>
            </a:r>
            <a:r>
              <a:rPr lang="en-US" sz="2500" dirty="0"/>
              <a:t> </a:t>
            </a:r>
            <a:r>
              <a:rPr lang="en-US" sz="2500" dirty="0" err="1"/>
              <a:t>তাকে</a:t>
            </a:r>
            <a:r>
              <a:rPr lang="en-US" sz="2500" dirty="0"/>
              <a:t> </a:t>
            </a:r>
            <a:r>
              <a:rPr lang="en-US" sz="2500" dirty="0" err="1"/>
              <a:t>কয়েকটি</a:t>
            </a:r>
            <a:r>
              <a:rPr lang="en-US" sz="2500" dirty="0"/>
              <a:t> </a:t>
            </a:r>
            <a:r>
              <a:rPr lang="en-US" sz="2500" dirty="0" err="1"/>
              <a:t>নিয়ম</a:t>
            </a:r>
            <a:r>
              <a:rPr lang="en-US" sz="2500" dirty="0"/>
              <a:t> </a:t>
            </a:r>
            <a:r>
              <a:rPr lang="en-US" sz="2500" dirty="0" err="1"/>
              <a:t>মেনে</a:t>
            </a:r>
            <a:r>
              <a:rPr lang="en-US" sz="2500" dirty="0"/>
              <a:t> </a:t>
            </a:r>
            <a:r>
              <a:rPr lang="en-US" sz="2500" dirty="0" err="1"/>
              <a:t>চলতে</a:t>
            </a:r>
            <a:r>
              <a:rPr lang="en-US" sz="2500" dirty="0"/>
              <a:t> </a:t>
            </a:r>
            <a:r>
              <a:rPr lang="en-US" sz="2500" dirty="0" err="1"/>
              <a:t>হবে</a:t>
            </a:r>
            <a:r>
              <a:rPr lang="en-US" sz="2500" dirty="0"/>
              <a:t>।</a:t>
            </a:r>
            <a:endParaRPr sz="2500" dirty="0"/>
          </a:p>
        </p:txBody>
      </p:sp>
      <p:pic>
        <p:nvPicPr>
          <p:cNvPr id="6" name="Google Shape;92;p14">
            <a:extLst>
              <a:ext uri="{FF2B5EF4-FFF2-40B4-BE49-F238E27FC236}">
                <a16:creationId xmlns:a16="http://schemas.microsoft.com/office/drawing/2014/main" id="{D5E13645-4E17-47ED-B74E-36C7EAE917F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98" y="5908296"/>
            <a:ext cx="1090474" cy="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00E956-65C4-4D26-AEF8-BD3EA8920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483" y="5835251"/>
            <a:ext cx="1412620" cy="9497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>
            <a:spLocks noGrp="1"/>
          </p:cNvSpPr>
          <p:nvPr>
            <p:ph type="title"/>
          </p:nvPr>
        </p:nvSpPr>
        <p:spPr>
          <a:xfrm>
            <a:off x="691135" y="-21058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000" b="1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Level 1</a:t>
            </a:r>
            <a:endParaRPr sz="3100" dirty="0">
              <a:solidFill>
                <a:srgbClr val="00B050"/>
              </a:solidFill>
            </a:endParaRPr>
          </a:p>
        </p:txBody>
      </p:sp>
      <p:sp>
        <p:nvSpPr>
          <p:cNvPr id="217" name="Google Shape;217;p30"/>
          <p:cNvSpPr txBox="1">
            <a:spLocks noGrp="1"/>
          </p:cNvSpPr>
          <p:nvPr>
            <p:ph type="body" idx="1"/>
          </p:nvPr>
        </p:nvSpPr>
        <p:spPr>
          <a:xfrm>
            <a:off x="691135" y="883963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শুরুতেই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প্লেয়ারের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দু'টি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অপরিষ্কার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হাত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দেখা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যাবে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এবং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সামনে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একটি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বেসিন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দেখা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যাবে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।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তখন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প্লেয়ারকে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সেখানে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এগিয়ে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গিয়ে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বেসিনে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থাকা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হ্যান্ড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ওয়াশ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দিয়ে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হাত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ধুতে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। ২০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সেকেন্ড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ধরে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হাত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ধুলে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৩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টি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স্টার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পাবে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, ১৫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সেকেন্ড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হাত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ধুলে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২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টি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স্টার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পাবে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এবং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১০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সেকেন্ড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হাত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ধুলে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১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টি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স্টার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পাবে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।</a:t>
            </a:r>
            <a:endParaRPr sz="1800" dirty="0"/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5575" y="2671966"/>
            <a:ext cx="6781747" cy="387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2;p14">
            <a:extLst>
              <a:ext uri="{FF2B5EF4-FFF2-40B4-BE49-F238E27FC236}">
                <a16:creationId xmlns:a16="http://schemas.microsoft.com/office/drawing/2014/main" id="{E99F095E-3676-4543-B848-BE9F74F5FA5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98" y="5908296"/>
            <a:ext cx="1090474" cy="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BE811B-C181-4526-8407-EA027BEEE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482" y="5695795"/>
            <a:ext cx="1412620" cy="9497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>
                <a:solidFill>
                  <a:srgbClr val="00B05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Level 2</a:t>
            </a:r>
            <a:endParaRPr sz="30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5" name="Google Shape;225;p31"/>
          <p:cNvSpPr txBox="1">
            <a:spLocks noGrp="1"/>
          </p:cNvSpPr>
          <p:nvPr>
            <p:ph type="body" idx="1"/>
          </p:nvPr>
        </p:nvSpPr>
        <p:spPr>
          <a:xfrm>
            <a:off x="1005625" y="829389"/>
            <a:ext cx="10894454" cy="27930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প্লেয়ারের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সামনে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টেবিলে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কিছু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ফল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রাখা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থাকবে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।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টেবিলের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উপর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একটি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বাটি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বোল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পানির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বোতল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এবং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ভিনেগার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দেওয়া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থকবে।প্লেয়ারকে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প্রথমে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বাটিতে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পানি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ঢালতে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তারপর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ভিনেগার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মিশিয়ে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ফল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গুলো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ওই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ভিনেগার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পানিতে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৩০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মিনিট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ডুবিয়ে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রাখতে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হবে।সে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ফল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গুলো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পানিতে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দেওয়ার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সাথে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সাথে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স্ক্রিনে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একটি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ঘড়ি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ভেসে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উঠবে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এবং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তাতে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৩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সেকেন্ড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একটি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animation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মাধম্যে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দেখানো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৩০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মিনিট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হয়ে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গেছে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এরপর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ফল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গুলো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খেতে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পারবে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।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00" y="3126102"/>
            <a:ext cx="6453524" cy="3519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2;p14">
            <a:extLst>
              <a:ext uri="{FF2B5EF4-FFF2-40B4-BE49-F238E27FC236}">
                <a16:creationId xmlns:a16="http://schemas.microsoft.com/office/drawing/2014/main" id="{3BAE464C-6C35-49F8-A00C-F61701AEC0C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98" y="5908296"/>
            <a:ext cx="1090474" cy="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45B323-8636-4321-AC14-DFDD485D6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7490" y="5802045"/>
            <a:ext cx="1412620" cy="9497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-489258" y="342081"/>
            <a:ext cx="7598272" cy="1110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>
                <a:solidFill>
                  <a:srgbClr val="00B050"/>
                </a:solidFill>
              </a:rPr>
              <a:t>Presented By </a:t>
            </a:r>
            <a:endParaRPr dirty="0">
              <a:solidFill>
                <a:srgbClr val="00B050"/>
              </a:solidFill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701" y="3152767"/>
            <a:ext cx="3666879" cy="26019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B84C4B-C908-46D8-AFF3-5F303D6BD966}"/>
              </a:ext>
            </a:extLst>
          </p:cNvPr>
          <p:cNvSpPr/>
          <p:nvPr/>
        </p:nvSpPr>
        <p:spPr>
          <a:xfrm>
            <a:off x="1017431" y="1983347"/>
            <a:ext cx="4559121" cy="3903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 Members</a:t>
            </a: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Suzana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Haque Esha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Md. Musabbir Hosain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Md. </a:t>
            </a:r>
            <a:r>
              <a:rPr lang="en-US" sz="2800" b="1" dirty="0" err="1">
                <a:latin typeface="Calibri" panose="020F0502020204030204" pitchFamily="34" charset="0"/>
                <a:cs typeface="Calibri" panose="020F0502020204030204" pitchFamily="34" charset="0"/>
              </a:rPr>
              <a:t>Rulin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Rahman</a:t>
            </a:r>
          </a:p>
          <a:p>
            <a:pPr>
              <a:lnSpc>
                <a:spcPct val="150000"/>
              </a:lnSpc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85;p13">
            <a:extLst>
              <a:ext uri="{FF2B5EF4-FFF2-40B4-BE49-F238E27FC236}">
                <a16:creationId xmlns:a16="http://schemas.microsoft.com/office/drawing/2014/main" id="{426F2996-9F1A-4893-8E24-4BEC452A6FC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9878" y="6152146"/>
            <a:ext cx="3893793" cy="530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>
                <a:solidFill>
                  <a:srgbClr val="00B05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Level 3</a:t>
            </a:r>
            <a:endParaRPr sz="30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3" name="Google Shape;233;p32"/>
          <p:cNvSpPr txBox="1">
            <a:spLocks noGrp="1"/>
          </p:cNvSpPr>
          <p:nvPr>
            <p:ph type="body" idx="1"/>
          </p:nvPr>
        </p:nvSpPr>
        <p:spPr>
          <a:xfrm>
            <a:off x="917324" y="890950"/>
            <a:ext cx="10879723" cy="45052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প্লেয়ার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ফ্লোরে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কিছু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কালো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দাগ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দেখতে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পাবে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।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প্লেয়ারের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সামনে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একটি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বালতিতে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পানি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আর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একটা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জীবাণুনাশক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বোতল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দেওয়া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থাকবে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।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তাকে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পানির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বালতিতে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জীবাণুনাশক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ঢেলে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তারপর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ফ্লোর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পরিস্কার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করতে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।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বালতিতে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জীবাণুনাশক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না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দিলে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ফ্লোরের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কালো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দাগ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পরিষ্কার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না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এবং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পরবর্তী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লেভেলে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যেতে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পারবেনা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।</a:t>
            </a:r>
            <a:endParaRPr sz="1800" dirty="0"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259" y="2643682"/>
            <a:ext cx="6376297" cy="386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2;p14">
            <a:extLst>
              <a:ext uri="{FF2B5EF4-FFF2-40B4-BE49-F238E27FC236}">
                <a16:creationId xmlns:a16="http://schemas.microsoft.com/office/drawing/2014/main" id="{1BD0BC50-A458-48C1-B6AB-1756E910213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98" y="5908296"/>
            <a:ext cx="1090474" cy="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7B1B1C-1BDF-4E26-8882-4FB91A6C7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483" y="5835251"/>
            <a:ext cx="1412620" cy="9497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917325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>
                <a:solidFill>
                  <a:srgbClr val="00B05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Level 4</a:t>
            </a:r>
            <a:endParaRPr sz="30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1" name="Google Shape;241;p33"/>
          <p:cNvSpPr txBox="1">
            <a:spLocks noGrp="1"/>
          </p:cNvSpPr>
          <p:nvPr>
            <p:ph type="body" idx="1"/>
          </p:nvPr>
        </p:nvSpPr>
        <p:spPr>
          <a:xfrm>
            <a:off x="838200" y="849700"/>
            <a:ext cx="10778544" cy="448215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একটি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animation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মাধ্যমে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দেখানো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প্লেয়ারের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ছোট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বোন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তার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কাছে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কিছু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খাবার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চাচ্ছে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।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তখন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প্লেয়ার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তার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ছোটো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বোনকে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ফ্রিজ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থেকে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খাওবার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বের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করে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দিবে।প্লেয়ার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বিভিন্ন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রকম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খাবার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তার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বোনের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সামনে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দিবে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।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কিন্ত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তার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বোনের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জন্য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শুধু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ভিটামিন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এবং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প্রোটিন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জাতীয়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খাবার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গুলোই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নিতে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হবে।অন্য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কোন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খাবার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যেমন,ফাস্টফুড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নিলে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লেভেলটি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কমপ্লিট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না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।</a:t>
            </a:r>
            <a:endParaRPr sz="1800" dirty="0"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150" y="2810701"/>
            <a:ext cx="6729877" cy="383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2;p14">
            <a:extLst>
              <a:ext uri="{FF2B5EF4-FFF2-40B4-BE49-F238E27FC236}">
                <a16:creationId xmlns:a16="http://schemas.microsoft.com/office/drawing/2014/main" id="{DC28C5F8-81D8-4C8B-A441-FB3068A19D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98" y="5908296"/>
            <a:ext cx="1090474" cy="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DBC85A-1955-41E6-B70A-E085873D5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483" y="5835251"/>
            <a:ext cx="1412620" cy="9497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>
                <a:solidFill>
                  <a:srgbClr val="00B05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Level 5</a:t>
            </a:r>
            <a:endParaRPr sz="30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9" name="Google Shape;249;p34"/>
          <p:cNvSpPr txBox="1">
            <a:spLocks noGrp="1"/>
          </p:cNvSpPr>
          <p:nvPr>
            <p:ph type="body" idx="1"/>
          </p:nvPr>
        </p:nvSpPr>
        <p:spPr>
          <a:xfrm>
            <a:off x="904149" y="862899"/>
            <a:ext cx="10931535" cy="436592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একটি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animation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মাধ্যমে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দেখানো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প্লেয়ারকে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তার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মা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ঝুড়িতে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থাকা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ময়লা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বাইরে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ফেলে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দিয়ে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আসতে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বলছে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।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তখন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তাকে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সেই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ময়লা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বাইরে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ডাস্টবিনে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ফেলে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আসতে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।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ঝুড়ির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পাশে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একটি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মাস্ক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থকবে।প্লেয়ারকে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মাস্কটি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পরে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বাইরে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যেতে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হবে।মাস্ক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না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পরলে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বাইরে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যেতে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পারবে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না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।</a:t>
            </a:r>
            <a:endParaRPr sz="1800" dirty="0"/>
          </a:p>
        </p:txBody>
      </p:sp>
      <p:pic>
        <p:nvPicPr>
          <p:cNvPr id="251" name="Google Shape;2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800" y="2741699"/>
            <a:ext cx="6598521" cy="390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2;p14">
            <a:extLst>
              <a:ext uri="{FF2B5EF4-FFF2-40B4-BE49-F238E27FC236}">
                <a16:creationId xmlns:a16="http://schemas.microsoft.com/office/drawing/2014/main" id="{601E2BEF-A1F3-4A3E-8D24-36EAEFADD25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98" y="5908296"/>
            <a:ext cx="1090474" cy="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B3B30-2DCA-4150-A573-F5127DAF3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3064" y="5520248"/>
            <a:ext cx="1412620" cy="9497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>
                <a:solidFill>
                  <a:srgbClr val="00B05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Level 6</a:t>
            </a:r>
            <a:endParaRPr sz="30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7" name="Google Shape;257;p35"/>
          <p:cNvSpPr txBox="1">
            <a:spLocks noGrp="1"/>
          </p:cNvSpPr>
          <p:nvPr>
            <p:ph type="body" idx="1"/>
          </p:nvPr>
        </p:nvSpPr>
        <p:spPr>
          <a:xfrm>
            <a:off x="1013550" y="929443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প্লেয়ার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ময়লা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ফেলে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বাসায়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আসলে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তাকে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হ্যান্ড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ওয়াশ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দিয়ে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হাত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পরিস্কার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করতে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হবে।হাত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পরিস্কার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না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করলে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পরবর্তী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লেভেলে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যেতে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পারবে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না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।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211" y="2319851"/>
            <a:ext cx="6894249" cy="394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2;p14">
            <a:extLst>
              <a:ext uri="{FF2B5EF4-FFF2-40B4-BE49-F238E27FC236}">
                <a16:creationId xmlns:a16="http://schemas.microsoft.com/office/drawing/2014/main" id="{2976CEC7-A45B-4967-B6B9-F81B99D9023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98" y="5908296"/>
            <a:ext cx="1090474" cy="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EE665B-6B7B-4D63-A207-AEF8218DF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483" y="5835251"/>
            <a:ext cx="1412620" cy="9497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>
                <a:solidFill>
                  <a:srgbClr val="00B05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Level 7</a:t>
            </a:r>
            <a:endParaRPr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5" name="Google Shape;265;p36"/>
          <p:cNvSpPr txBox="1">
            <a:spLocks noGrp="1"/>
          </p:cNvSpPr>
          <p:nvPr>
            <p:ph type="body" idx="1"/>
          </p:nvPr>
        </p:nvSpPr>
        <p:spPr>
          <a:xfrm>
            <a:off x="838200" y="95520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কিছুক্ষণ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প্লেয়ারের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হাঁচি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।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হাঁচির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সময়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তাকে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টিসু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ব্যবহার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করতে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হবে।টিসু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ব্যবহারের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টিসুটি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ময়লার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ঝুড়িতে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ফেলতে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এবং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হ্যান্ড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স্যানিটাইজার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দিয়ে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হাত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পরিস্কার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করতে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হবে।উল্লেখিত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টাস্ক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গুলো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কমপ্লিট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না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করে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প্লেয়ার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পরবর্তী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লেভেলে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যেতে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পারবেনা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।   </a:t>
            </a:r>
            <a:endParaRPr sz="1800" dirty="0"/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589" y="2648151"/>
            <a:ext cx="6771272" cy="399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2;p14">
            <a:extLst>
              <a:ext uri="{FF2B5EF4-FFF2-40B4-BE49-F238E27FC236}">
                <a16:creationId xmlns:a16="http://schemas.microsoft.com/office/drawing/2014/main" id="{3E221ECE-16EB-4EB0-8CE0-32966A4175E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98" y="5908296"/>
            <a:ext cx="1090474" cy="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C351BB-75EA-4F70-93C4-74BE22A63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483" y="5835251"/>
            <a:ext cx="1412620" cy="9497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>
                <a:solidFill>
                  <a:srgbClr val="00B05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Level 8</a:t>
            </a:r>
            <a:endParaRPr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3" name="Google Shape;273;p37"/>
          <p:cNvSpPr txBox="1">
            <a:spLocks noGrp="1"/>
          </p:cNvSpPr>
          <p:nvPr>
            <p:ph type="body" idx="1"/>
          </p:nvPr>
        </p:nvSpPr>
        <p:spPr>
          <a:xfrm>
            <a:off x="838200" y="90245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প্লেয়ার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দেখতে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পাবে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তার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বাবার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কিছুক্ষণ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হাঁচি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হচ্ছে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।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হাঁচির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সঙ্গে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যদি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সর্দি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হয়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তাহলে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টিস্যু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ব্যবহার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করতে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।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টিস্যুটি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ব্যাবহার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করার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ময়লার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ঝুড়িতে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ফেলতে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হবে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এবং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হ্যান্ড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স্যানিটাইজার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দিয়ে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হাত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পরিস্কার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করতে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হবে।উল্লেখিত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টাস্ক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গুলো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কমপ্লিট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না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করে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প্লেয়ার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পরবর্তী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লেভেলে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যেতে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dirty="0" err="1">
                <a:latin typeface="Arial"/>
                <a:ea typeface="Arial"/>
                <a:cs typeface="Arial"/>
                <a:sym typeface="Arial"/>
              </a:rPr>
              <a:t>পারবেনা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।</a:t>
            </a:r>
            <a:endParaRPr dirty="0"/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244" y="2539150"/>
            <a:ext cx="6955921" cy="41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2;p14">
            <a:extLst>
              <a:ext uri="{FF2B5EF4-FFF2-40B4-BE49-F238E27FC236}">
                <a16:creationId xmlns:a16="http://schemas.microsoft.com/office/drawing/2014/main" id="{A627EF0E-B030-4F7D-81C6-E7F49109A02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98" y="5908296"/>
            <a:ext cx="1090474" cy="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51CC56-5F7A-4DFA-A297-0B4C75126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483" y="5835251"/>
            <a:ext cx="1412620" cy="9497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>
                <a:solidFill>
                  <a:srgbClr val="00B05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Level 9</a:t>
            </a:r>
            <a:endParaRPr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1" name="Google Shape;281;p38"/>
          <p:cNvSpPr txBox="1">
            <a:spLocks noGrp="1"/>
          </p:cNvSpPr>
          <p:nvPr>
            <p:ph type="body" idx="1"/>
          </p:nvPr>
        </p:nvSpPr>
        <p:spPr>
          <a:xfrm>
            <a:off x="838200" y="9024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এই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লেভেলটিতে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একটি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থার্মোমিটার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দেওয়া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থাকবে।প্লেয়ারকে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থার্মোমিটার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দিয়ে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তার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বাবার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জ্বর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মাপতে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হবে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। </a:t>
            </a:r>
            <a:endParaRPr sz="1800" dirty="0">
              <a:latin typeface="SutonnyMJ" pitchFamily="2" charset="0"/>
              <a:ea typeface="Arial"/>
              <a:cs typeface="SutonnyMJ" pitchFamily="2" charset="0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283" name="Google Shape;2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925" y="2015998"/>
            <a:ext cx="7126822" cy="417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2;p14">
            <a:extLst>
              <a:ext uri="{FF2B5EF4-FFF2-40B4-BE49-F238E27FC236}">
                <a16:creationId xmlns:a16="http://schemas.microsoft.com/office/drawing/2014/main" id="{4E1DFEBF-8043-4C4C-8865-0C33B9CBBD0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98" y="5908296"/>
            <a:ext cx="1090474" cy="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87CEE-064A-4DB8-B0A2-C60557DED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483" y="5835251"/>
            <a:ext cx="1412620" cy="9497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 dirty="0">
                <a:solidFill>
                  <a:srgbClr val="00B05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Level 10</a:t>
            </a:r>
            <a:endParaRPr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9" name="Google Shape;289;p39"/>
          <p:cNvSpPr txBox="1">
            <a:spLocks noGrp="1"/>
          </p:cNvSpPr>
          <p:nvPr>
            <p:ph type="body" idx="1"/>
          </p:nvPr>
        </p:nvSpPr>
        <p:spPr>
          <a:xfrm>
            <a:off x="838200" y="902424"/>
            <a:ext cx="10727028" cy="500587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প্লেয়ারকে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নিত্যপ্রয়োজনীয়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পন্য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কেনার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জন্য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যথেষ্ট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সুরক্ষীত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হয়ে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বাড়ির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বাহিরে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যেতে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হবে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এবং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বাড়ি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ফিরে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নিজেকে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জীবাণুমুক্ত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করতে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হবে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,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এই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লেভেলের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শুরুতেইে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এনিমেশনের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মাধ্যমে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একটা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কিচেন-রূমে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প্রয়োজনীয়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পণ্য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শেষ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হয়ে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গিয়েছে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দেখানো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হবে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, </a:t>
            </a:r>
            <a:endParaRPr sz="1800" dirty="0">
              <a:latin typeface="SutonnyMJ" pitchFamily="2" charset="0"/>
              <a:ea typeface="Arial"/>
              <a:cs typeface="SutonnyMJ" pitchFamily="2" charset="0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শুরুতেই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প্লেয়ারকে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মাস্ক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পরতে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দেয়া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হবে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,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সঠিকভাবে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মাস্ক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পরলে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প্লেয়ারকে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বাজারের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একটি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মুদির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দোকানে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নিয়ে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যাওয়া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হবে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,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নিরাপদ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দূরত্ব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বজায়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রেখে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মুদির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দোকান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থেকে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প্রয়োজনীয়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পণ্য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কিনতে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হবে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,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প্রয়োজনীয়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পণ্য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নিয়ে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বাড়িতে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প্রবেশের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পূর্বে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একটি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পাত্রে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পরিমানমত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িব্লচিং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মিশ্রিত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পানিতে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২০সেকেন্ড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ব্যবহৃত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জুতা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ভিজিয়ে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রাখতে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হবে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,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এরপর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সাবান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পানিতে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২০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সেকেন্ড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হাত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ধুতে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হবে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,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সঠিকভাবে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টাস্কগুলো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কমপ্লিট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করতে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পারলে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লেভেলটি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কমপ্লিট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 </a:t>
            </a:r>
            <a:r>
              <a:rPr lang="en-US" sz="1800" dirty="0" err="1">
                <a:latin typeface="SutonnyMJ" pitchFamily="2" charset="0"/>
                <a:ea typeface="Arial"/>
                <a:cs typeface="SutonnyMJ" pitchFamily="2" charset="0"/>
                <a:sym typeface="Arial"/>
              </a:rPr>
              <a:t>হবে</a:t>
            </a:r>
            <a:r>
              <a:rPr lang="en-US" sz="1800" dirty="0">
                <a:latin typeface="SutonnyMJ" pitchFamily="2" charset="0"/>
                <a:ea typeface="Arial"/>
                <a:cs typeface="SutonnyMJ" pitchFamily="2" charset="0"/>
                <a:sym typeface="Arial"/>
              </a:rPr>
              <a:t>.</a:t>
            </a:r>
            <a:endParaRPr sz="1800" b="1" dirty="0">
              <a:latin typeface="SutonnyMJ" pitchFamily="2" charset="0"/>
              <a:ea typeface="Arial"/>
              <a:cs typeface="SutonnyMJ" pitchFamily="2" charset="0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5" name="Google Shape;92;p14">
            <a:extLst>
              <a:ext uri="{FF2B5EF4-FFF2-40B4-BE49-F238E27FC236}">
                <a16:creationId xmlns:a16="http://schemas.microsoft.com/office/drawing/2014/main" id="{E3039584-030C-464B-B0CD-A8BDE5CFFE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98" y="5908296"/>
            <a:ext cx="1090474" cy="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97DADD-C602-4EA8-B31C-3FB84A03C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1911" y="5253971"/>
            <a:ext cx="2315554" cy="155674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1BEAA-C6CA-45F7-8845-7F08CA374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494" y="1215130"/>
            <a:ext cx="3605011" cy="1325563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</a:t>
            </a:r>
            <a:r>
              <a: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</a:t>
            </a:r>
          </a:p>
        </p:txBody>
      </p:sp>
      <p:pic>
        <p:nvPicPr>
          <p:cNvPr id="4" name="Google Shape;85;p13">
            <a:extLst>
              <a:ext uri="{FF2B5EF4-FFF2-40B4-BE49-F238E27FC236}">
                <a16:creationId xmlns:a16="http://schemas.microsoft.com/office/drawing/2014/main" id="{9E512F6E-61FD-4152-ACF3-7010EABEF83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18952" y="3429000"/>
            <a:ext cx="8654603" cy="1452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2;p14">
            <a:extLst>
              <a:ext uri="{FF2B5EF4-FFF2-40B4-BE49-F238E27FC236}">
                <a16:creationId xmlns:a16="http://schemas.microsoft.com/office/drawing/2014/main" id="{70583EA9-510F-4C07-989A-ACFFFD2043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016" y="5934054"/>
            <a:ext cx="1090474" cy="7372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44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573900" y="-25468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rgbClr val="00B050"/>
                </a:solidFill>
              </a:rPr>
              <a:t>Backstory/Crisis</a:t>
            </a:r>
            <a:endParaRPr b="1" dirty="0">
              <a:solidFill>
                <a:srgbClr val="00B050"/>
              </a:solidFill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573900" y="903587"/>
            <a:ext cx="11390573" cy="4029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বর্তমানে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সারা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বিশ্বের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একটি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আতঙ্কের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নাম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"কোভিড-১৯" (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করোনা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ভাইরাস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)।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অদৃশ্য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এই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ভাইরাসের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সংক্রমণে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থমকে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আছে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পুরো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পৃথিবী।চোখে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না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দেখা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গেলেও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করোনা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নামক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ভাইরাসটি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খুবই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শক্তিশালী।এই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ভাইরাসটি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থেকে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মুক্তি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পেতে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হলে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আমাদের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প্রথমে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জানা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উচিত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করোনার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লক্ষণ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গুলো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সম্পর্কে।এরপর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এটি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প্রতিরোধের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জন্য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স্বাস্থ্যসেবা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মূলক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নির্দেশনা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এবং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নিয়ম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মেনে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চলা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উচিত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।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নির্দেশনা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এবং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নিয়ম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গুলো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মেনে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চললেই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আমরা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এই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ভাইরাসটিকে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পরাজিত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করতে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পারবো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।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এই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গেমটির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মাধ্যমে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কিভাবে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করোনার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সংক্রমণ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থেকে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নিজেকে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এবং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পরিবারকে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নিরাপদে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রাখা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যায়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এবং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করোনায়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আকান্ত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হলে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কি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কি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করণীয়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তা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তুলে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ধরা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হয়েছে।অর্থা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ৎ,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গেমটির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মাধ্যমে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মানুষ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জানতে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পারবে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কিভাবে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করোনার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সঙ্গে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মোকাবেলা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এবং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করোনা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থেকে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নিরাপদে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থাকা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 </a:t>
            </a:r>
            <a:r>
              <a:rPr lang="en-US" sz="2400" dirty="0" err="1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যায়</a:t>
            </a:r>
            <a:r>
              <a:rPr lang="en-US" sz="2400" dirty="0">
                <a:latin typeface="SutonnyMJ" pitchFamily="2" charset="0"/>
                <a:ea typeface="Verdana"/>
                <a:cs typeface="SutonnyMJ" pitchFamily="2" charset="0"/>
                <a:sym typeface="Verdana"/>
              </a:rPr>
              <a:t>। </a:t>
            </a:r>
            <a:endParaRPr sz="2400" dirty="0">
              <a:latin typeface="SutonnyMJ" pitchFamily="2" charset="0"/>
              <a:ea typeface="Verdana"/>
              <a:cs typeface="SutonnyMJ" pitchFamily="2" charset="0"/>
              <a:sym typeface="Verdana"/>
            </a:endParaRPr>
          </a:p>
          <a:p>
            <a:pPr marL="2286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SutonnyMJ" pitchFamily="2" charset="0"/>
              <a:ea typeface="Verdana"/>
              <a:cs typeface="SutonnyMJ" pitchFamily="2" charset="0"/>
              <a:sym typeface="Verdana"/>
            </a:endParaRPr>
          </a:p>
        </p:txBody>
      </p:sp>
      <p:pic>
        <p:nvPicPr>
          <p:cNvPr id="5" name="Google Shape;92;p14">
            <a:extLst>
              <a:ext uri="{FF2B5EF4-FFF2-40B4-BE49-F238E27FC236}">
                <a16:creationId xmlns:a16="http://schemas.microsoft.com/office/drawing/2014/main" id="{8A7E806C-0F93-4130-92D6-2ABD60479C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97" y="5908295"/>
            <a:ext cx="1386689" cy="94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5;p13">
            <a:extLst>
              <a:ext uri="{FF2B5EF4-FFF2-40B4-BE49-F238E27FC236}">
                <a16:creationId xmlns:a16="http://schemas.microsoft.com/office/drawing/2014/main" id="{B3D382A2-6E81-4264-9C72-00AD916F15E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6090" y="6208823"/>
            <a:ext cx="3893793" cy="53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EC65DD-7682-4E08-86D0-7AF924CB9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483" y="5835251"/>
            <a:ext cx="1412620" cy="9497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387439" y="11858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800" b="1" dirty="0">
                <a:solidFill>
                  <a:srgbClr val="00B050"/>
                </a:solidFill>
              </a:rPr>
              <a:t>Story Synopsis</a:t>
            </a:r>
            <a:endParaRPr sz="4800" b="1" dirty="0">
              <a:solidFill>
                <a:srgbClr val="00B050"/>
              </a:solidFill>
            </a:endParaRPr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668091" y="1328327"/>
            <a:ext cx="10855817" cy="4211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400" dirty="0">
                <a:latin typeface="SutonnyMJ" pitchFamily="2" charset="0"/>
                <a:cs typeface="SutonnyMJ" pitchFamily="2" charset="0"/>
              </a:rPr>
              <a:t>কোভিড-১৯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বা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করোনা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ভাইরাসের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কোনো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টীকা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বা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ঔষধ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বিশেষজ্ঞগণ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এখনো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আবিষ্কার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করতে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পারেন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নি।টীকা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বা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ঔষধ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আবিষ্কার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না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হওয়ায়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এই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ভাইরাসটি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দিন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দিন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আরো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মারাত্মক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রূপ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নিচ্ছে।যার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কারণে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জনসাধারণের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কাছে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ভয়ের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কারণও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বেড়েই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চলেছে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।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তাই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করোনা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ভাইরাসের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প্রতিকার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,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প্রতিরোধ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এবং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সচেতনতামূলক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পদক্ষেপগুলো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এই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গেমটিতে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দেখানো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হয়েছে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।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ফলে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গেমটির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মাধ্যমে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প্লেয়ার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নিজেকে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এবং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অন্যকে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সুরক্ষিত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রাখার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সব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প্রয়োজনীয়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পদক্ষেপ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এবং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নিয়ম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গুলো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জানতে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পারবে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। </a:t>
            </a:r>
            <a:endParaRPr sz="2400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53E62FBA-2C60-4FAF-8180-B76A274D54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6090" y="6208823"/>
            <a:ext cx="3893793" cy="53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2;p14">
            <a:extLst>
              <a:ext uri="{FF2B5EF4-FFF2-40B4-BE49-F238E27FC236}">
                <a16:creationId xmlns:a16="http://schemas.microsoft.com/office/drawing/2014/main" id="{DC87DD88-EE5B-4E27-B9B7-422BD8B336A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55" y="5836772"/>
            <a:ext cx="1386689" cy="94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3297D1-05A3-48B4-BC7D-739FE2F32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119" y="5726520"/>
            <a:ext cx="1412620" cy="9497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258651" y="6323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rgbClr val="00B050"/>
                </a:solidFill>
              </a:rPr>
              <a:t>Premise</a:t>
            </a:r>
            <a:endParaRPr b="1" dirty="0">
              <a:solidFill>
                <a:srgbClr val="00B050"/>
              </a:solidFill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451834" y="1145304"/>
            <a:ext cx="5644166" cy="47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50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000" dirty="0" err="1">
                <a:latin typeface="SutonnyMJ" pitchFamily="2" charset="0"/>
                <a:cs typeface="SutonnyMJ" pitchFamily="2" charset="0"/>
              </a:rPr>
              <a:t>বর্তমানে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একটি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বড়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আতঙ্কের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নাম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করোনা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ভাইরাস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।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তবে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অনেকেরই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এই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ভাইরাসটির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ভয়াবহতা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সম্পর্কে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কোন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ধারনা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নেই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এবং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তারা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জানে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না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ভাইরাসটির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সংক্রমণ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কিভাবে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প্রতিরোধ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করা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যায়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।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তাই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প্লেয়ার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এই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গেমটির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মাধ্যমে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করোনা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প্রতিরোধ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এবং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প্রতিকার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করার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উপায়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সমূহ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জানতে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পারবে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এবং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অন্যকেও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সচেতন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করতে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পারবে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।</a:t>
            </a:r>
            <a:endParaRPr sz="2000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5085" y="4081600"/>
            <a:ext cx="2043954" cy="20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5075" y="1305165"/>
            <a:ext cx="2043975" cy="204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0462" y="4084843"/>
            <a:ext cx="2043976" cy="2041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4650" y="1350916"/>
            <a:ext cx="2043975" cy="2048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5;p13">
            <a:extLst>
              <a:ext uri="{FF2B5EF4-FFF2-40B4-BE49-F238E27FC236}">
                <a16:creationId xmlns:a16="http://schemas.microsoft.com/office/drawing/2014/main" id="{0B5A2F55-93FD-4329-87B3-23F1B83F64D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56090" y="6208823"/>
            <a:ext cx="3893793" cy="53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2;p14">
            <a:extLst>
              <a:ext uri="{FF2B5EF4-FFF2-40B4-BE49-F238E27FC236}">
                <a16:creationId xmlns:a16="http://schemas.microsoft.com/office/drawing/2014/main" id="{8354AF1D-E744-4CEB-8DDF-529AB657D59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5898" y="5908296"/>
            <a:ext cx="1090474" cy="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77FF3E-FD8A-4E35-B7EA-9791BB5BAC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0834" y="5712696"/>
            <a:ext cx="1412620" cy="9497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145898" y="8210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rgbClr val="00B050"/>
                </a:solidFill>
              </a:rPr>
              <a:t>Player Motivation</a:t>
            </a:r>
            <a:endParaRPr b="1" dirty="0">
              <a:solidFill>
                <a:srgbClr val="00B050"/>
              </a:solidFill>
            </a:endParaRPr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145898" y="1192213"/>
            <a:ext cx="7348139" cy="357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-228600" algn="just">
              <a:lnSpc>
                <a:spcPct val="150000"/>
              </a:lnSpc>
              <a:spcBef>
                <a:spcPts val="0"/>
              </a:spcBef>
              <a:buSzPts val="2800"/>
            </a:pPr>
            <a:r>
              <a:rPr lang="en-US" sz="2400" dirty="0" err="1">
                <a:latin typeface="SutonnyMJ" pitchFamily="2" charset="0"/>
                <a:cs typeface="SutonnyMJ" pitchFamily="2" charset="0"/>
              </a:rPr>
              <a:t>এই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গেমটি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খেলার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মাধ্যমে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প্লেয়ার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ভাইরাসটির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লক্ষণ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,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সংক্রমনের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কারণ,প্রতিরোধ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এবং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প্রতিকার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সম্পর্কে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জানতে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পারবে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এবং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অন্যদেরকেও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সচেতন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করতে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পারবে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।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যার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মাধ্যমে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ভাইরাসটির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ঝুঁকি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থেকে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নিজেকে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এবং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দেশকেও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রক্ষা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করতে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পারবে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।</a:t>
            </a:r>
            <a:endParaRPr sz="2400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428" y="3429000"/>
            <a:ext cx="5105851" cy="347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7A3D80C4-0DCE-4F06-A7EC-10F6271111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6867" y="6090865"/>
            <a:ext cx="3893793" cy="53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2;p14">
            <a:extLst>
              <a:ext uri="{FF2B5EF4-FFF2-40B4-BE49-F238E27FC236}">
                <a16:creationId xmlns:a16="http://schemas.microsoft.com/office/drawing/2014/main" id="{D373529D-277B-4DC4-9EAB-A53CB6ED1A7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898" y="5908296"/>
            <a:ext cx="1090474" cy="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86FDE-1DEC-4652-842B-4721D26C6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247" y="5802045"/>
            <a:ext cx="1412620" cy="9497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>
            <a:spLocks noGrp="1"/>
          </p:cNvSpPr>
          <p:nvPr>
            <p:ph type="title"/>
          </p:nvPr>
        </p:nvSpPr>
        <p:spPr>
          <a:xfrm>
            <a:off x="838200" y="20288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rgbClr val="00B050"/>
                </a:solidFill>
              </a:rPr>
              <a:t>Unique Selling Proposition (USP)</a:t>
            </a:r>
            <a:endParaRPr b="1" dirty="0">
              <a:solidFill>
                <a:srgbClr val="00B050"/>
              </a:solidFill>
            </a:endParaRPr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838200" y="1650128"/>
            <a:ext cx="10765665" cy="355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 err="1">
                <a:latin typeface="SutonnyMJ" pitchFamily="2" charset="0"/>
                <a:cs typeface="SutonnyMJ" pitchFamily="2" charset="0"/>
              </a:rPr>
              <a:t>এই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গেমটি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খুব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সহজ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এবং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আকর্ষণীয়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।</a:t>
            </a:r>
            <a:endParaRPr sz="2400" dirty="0">
              <a:latin typeface="SutonnyMJ" pitchFamily="2" charset="0"/>
              <a:cs typeface="SutonnyMJ" pitchFamily="2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 err="1">
                <a:latin typeface="SutonnyMJ" pitchFamily="2" charset="0"/>
                <a:cs typeface="SutonnyMJ" pitchFamily="2" charset="0"/>
              </a:rPr>
              <a:t>গেমটিতে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রয়েছে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কার্টুন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লুক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এবং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শিক্ষণীয়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অনেক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অ্যানিমেশন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।</a:t>
            </a:r>
            <a:endParaRPr sz="2400" dirty="0">
              <a:latin typeface="SutonnyMJ" pitchFamily="2" charset="0"/>
              <a:cs typeface="SutonnyMJ" pitchFamily="2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 err="1">
                <a:latin typeface="SutonnyMJ" pitchFamily="2" charset="0"/>
                <a:cs typeface="SutonnyMJ" pitchFamily="2" charset="0"/>
              </a:rPr>
              <a:t>গেমটি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যেকোনো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স্মার্টফোনে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থেকেই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খেলা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সম্ভব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।</a:t>
            </a:r>
            <a:endParaRPr sz="2400" dirty="0">
              <a:latin typeface="SutonnyMJ" pitchFamily="2" charset="0"/>
              <a:cs typeface="SutonnyMJ" pitchFamily="2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 err="1">
                <a:latin typeface="SutonnyMJ" pitchFamily="2" charset="0"/>
                <a:cs typeface="SutonnyMJ" pitchFamily="2" charset="0"/>
              </a:rPr>
              <a:t>বাচ্চা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থেকে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বুড়ো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সবাই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এই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গেমটি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খেলতে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পারবে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।</a:t>
            </a:r>
            <a:endParaRPr sz="2400" dirty="0">
              <a:latin typeface="SutonnyMJ" pitchFamily="2" charset="0"/>
              <a:cs typeface="SutonnyMJ" pitchFamily="2" charset="0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2400" dirty="0" err="1">
                <a:latin typeface="SutonnyMJ" pitchFamily="2" charset="0"/>
                <a:cs typeface="SutonnyMJ" pitchFamily="2" charset="0"/>
              </a:rPr>
              <a:t>গেমটি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খেলার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মাধ্যমে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যেকেউ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করোনার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লক্ষণ,সংক্রমনের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কারণ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,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প্রতিরোধ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এবং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প্রতিকার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সম্পর্কে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ধারনা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পাবে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এবং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সচেতন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হতে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পারবে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।  </a:t>
            </a:r>
            <a:endParaRPr sz="2400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82B923E5-151F-4FE7-8E01-0FD7551677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6090" y="6208823"/>
            <a:ext cx="3893793" cy="53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2;p14">
            <a:extLst>
              <a:ext uri="{FF2B5EF4-FFF2-40B4-BE49-F238E27FC236}">
                <a16:creationId xmlns:a16="http://schemas.microsoft.com/office/drawing/2014/main" id="{F9A72320-F5F7-4C64-8831-E433D7D9B1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98" y="5908296"/>
            <a:ext cx="1090474" cy="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3B16BA-F4EF-4983-BFF2-252CB899F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0300" y="5705408"/>
            <a:ext cx="1412620" cy="9497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355125" y="10942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rgbClr val="00B050"/>
                </a:solidFill>
              </a:rPr>
              <a:t>Goals</a:t>
            </a:r>
            <a:endParaRPr b="1" dirty="0">
              <a:solidFill>
                <a:srgbClr val="00B050"/>
              </a:solidFill>
            </a:endParaRPr>
          </a:p>
        </p:txBody>
      </p:sp>
      <p:sp>
        <p:nvSpPr>
          <p:cNvPr id="136" name="Google Shape;136;p20"/>
          <p:cNvSpPr txBox="1">
            <a:spLocks noGrp="1"/>
          </p:cNvSpPr>
          <p:nvPr>
            <p:ph type="body" idx="1"/>
          </p:nvPr>
        </p:nvSpPr>
        <p:spPr>
          <a:xfrm>
            <a:off x="682580" y="1137375"/>
            <a:ext cx="11154295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SutonnyMJ" pitchFamily="2" charset="0"/>
                <a:cs typeface="SutonnyMJ" pitchFamily="2" charset="0"/>
              </a:rPr>
              <a:t>করোনা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ভাইরাস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কি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?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এর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লক্ষণ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গুলো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কি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কি,এটি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কিভাবে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সংক্রমিত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হয়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,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এর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প্রতিরোধ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,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প্রতিকার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এবং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ভাইরাসটি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থেকে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কিভাবে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নিজেকে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এবং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নিজের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পরিবারকে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রক্ষা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করা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সম্ভব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তা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শেখানোই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এই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গেমটির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মূল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উদ্দেশ্য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।</a:t>
            </a:r>
            <a:endParaRPr sz="2000" dirty="0">
              <a:latin typeface="SutonnyMJ" pitchFamily="2" charset="0"/>
              <a:cs typeface="SutonnyMJ" pitchFamily="2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013" y="2865851"/>
            <a:ext cx="4541478" cy="30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358" y="2723048"/>
            <a:ext cx="4840573" cy="322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5;p13">
            <a:extLst>
              <a:ext uri="{FF2B5EF4-FFF2-40B4-BE49-F238E27FC236}">
                <a16:creationId xmlns:a16="http://schemas.microsoft.com/office/drawing/2014/main" id="{80313A2F-8C79-42BD-883C-BC677E9EA8B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56090" y="6208823"/>
            <a:ext cx="3893793" cy="53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92;p14">
            <a:extLst>
              <a:ext uri="{FF2B5EF4-FFF2-40B4-BE49-F238E27FC236}">
                <a16:creationId xmlns:a16="http://schemas.microsoft.com/office/drawing/2014/main" id="{1971A548-2F17-462D-BC7F-2356D5F70AA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898" y="5908296"/>
            <a:ext cx="1090474" cy="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985006-C101-4B36-AAE9-EE69A655EC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3483" y="5835251"/>
            <a:ext cx="1412620" cy="9497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569641" y="203056"/>
            <a:ext cx="10515600" cy="931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 dirty="0">
                <a:solidFill>
                  <a:srgbClr val="00B050"/>
                </a:solidFill>
              </a:rPr>
              <a:t>Hook</a:t>
            </a:r>
            <a:endParaRPr b="1" dirty="0">
              <a:solidFill>
                <a:srgbClr val="00B050"/>
              </a:solidFill>
            </a:endParaRPr>
          </a:p>
        </p:txBody>
      </p:sp>
      <p:sp>
        <p:nvSpPr>
          <p:cNvPr id="145" name="Google Shape;145;p21"/>
          <p:cNvSpPr txBox="1">
            <a:spLocks noGrp="1"/>
          </p:cNvSpPr>
          <p:nvPr>
            <p:ph type="body" idx="1"/>
          </p:nvPr>
        </p:nvSpPr>
        <p:spPr>
          <a:xfrm>
            <a:off x="662264" y="1210712"/>
            <a:ext cx="5476625" cy="4713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 dirty="0" err="1">
                <a:latin typeface="SutonnyMJ" pitchFamily="2" charset="0"/>
                <a:cs typeface="SutonnyMJ" pitchFamily="2" charset="0"/>
              </a:rPr>
              <a:t>ছোট্ট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এই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শিক্ষণীয়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গেমটি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মূলত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করোনা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ভাইরাস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থেকে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নিরাপদে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এবং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সুস্থ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থাকার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ধারণা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দিবে।খেলার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ছলে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বাচ্চা-বুড়ো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খুব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সহজেই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জানতে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পারবে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করোনা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ভাইরাসের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লক্ষণ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,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কি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কি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কাজ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করা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থেকে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বিরত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থাকতে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হবে,ভিটামিন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ও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পুষ্টিকর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খাবার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গ্রহণ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করতে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হবে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,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কি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করলে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করোনা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সংক্রমণ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রোধ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করা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যায়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ইত্যাদি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।</a:t>
            </a:r>
            <a:endParaRPr sz="2400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5" name="Google Shape;85;p13">
            <a:extLst>
              <a:ext uri="{FF2B5EF4-FFF2-40B4-BE49-F238E27FC236}">
                <a16:creationId xmlns:a16="http://schemas.microsoft.com/office/drawing/2014/main" id="{D469A45C-7E3D-488A-A498-597C680528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6090" y="6208823"/>
            <a:ext cx="3893793" cy="530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2;p14">
            <a:extLst>
              <a:ext uri="{FF2B5EF4-FFF2-40B4-BE49-F238E27FC236}">
                <a16:creationId xmlns:a16="http://schemas.microsoft.com/office/drawing/2014/main" id="{E6EDED69-E699-453E-8E0D-A0881A81AF2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084082"/>
            <a:ext cx="1090474" cy="737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85C94-FE3A-41CA-BC9B-13DAACD09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991" y="5789708"/>
            <a:ext cx="1412620" cy="9497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AF5391-89F9-45A1-9B84-880DA0BC6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802" y="1632397"/>
            <a:ext cx="5389809" cy="359320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1233</Words>
  <Application>Microsoft Office PowerPoint</Application>
  <PresentationFormat>Widescreen</PresentationFormat>
  <Paragraphs>69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Arial Rounded</vt:lpstr>
      <vt:lpstr>Calibri</vt:lpstr>
      <vt:lpstr>SutonnyMJ</vt:lpstr>
      <vt:lpstr>Office Theme</vt:lpstr>
      <vt:lpstr>করোনার লড়াই Game</vt:lpstr>
      <vt:lpstr>Presented By </vt:lpstr>
      <vt:lpstr>Backstory/Crisis</vt:lpstr>
      <vt:lpstr>Story Synopsis</vt:lpstr>
      <vt:lpstr>Premise</vt:lpstr>
      <vt:lpstr>Player Motivation</vt:lpstr>
      <vt:lpstr>Unique Selling Proposition (USP)</vt:lpstr>
      <vt:lpstr>Goals</vt:lpstr>
      <vt:lpstr>Hook</vt:lpstr>
      <vt:lpstr>Production Details</vt:lpstr>
      <vt:lpstr>Genre</vt:lpstr>
      <vt:lpstr>Perspective</vt:lpstr>
      <vt:lpstr>Platform</vt:lpstr>
      <vt:lpstr>Target Audience</vt:lpstr>
      <vt:lpstr> Look and Feel            কার্টুন লুক</vt:lpstr>
      <vt:lpstr>Game Features</vt:lpstr>
      <vt:lpstr>Gameplay</vt:lpstr>
      <vt:lpstr>Level 1</vt:lpstr>
      <vt:lpstr>Level 2</vt:lpstr>
      <vt:lpstr>Level 3</vt:lpstr>
      <vt:lpstr>Level 4</vt:lpstr>
      <vt:lpstr>Level 5</vt:lpstr>
      <vt:lpstr>Level 6</vt:lpstr>
      <vt:lpstr>Level 7</vt:lpstr>
      <vt:lpstr>Level 8</vt:lpstr>
      <vt:lpstr>Level 9</vt:lpstr>
      <vt:lpstr>Level 10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করোনার লড়াই Game</dc:title>
  <cp:lastModifiedBy>Musabbir Hosain</cp:lastModifiedBy>
  <cp:revision>12</cp:revision>
  <dcterms:modified xsi:type="dcterms:W3CDTF">2020-05-11T14:59:21Z</dcterms:modified>
</cp:coreProperties>
</file>